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eue Montreal" panose="020B0604020202020204" charset="0"/>
      <p:regular r:id="rId15"/>
    </p:embeddedFont>
    <p:embeddedFont>
      <p:font typeface="Neue Montreal Bold" panose="020B0604020202020204" charset="0"/>
      <p:regular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105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7093" y="3545539"/>
            <a:ext cx="730246" cy="740427"/>
          </a:xfrm>
          <a:custGeom>
            <a:avLst/>
            <a:gdLst/>
            <a:ahLst/>
            <a:cxnLst/>
            <a:rect l="l" t="t" r="r" b="b"/>
            <a:pathLst>
              <a:path w="730246" h="740427">
                <a:moveTo>
                  <a:pt x="0" y="0"/>
                </a:moveTo>
                <a:lnTo>
                  <a:pt x="730246" y="0"/>
                </a:lnTo>
                <a:lnTo>
                  <a:pt x="730246" y="740427"/>
                </a:lnTo>
                <a:lnTo>
                  <a:pt x="0" y="7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679213" y="8119912"/>
            <a:ext cx="208305" cy="208305"/>
          </a:xfrm>
          <a:custGeom>
            <a:avLst/>
            <a:gdLst/>
            <a:ahLst/>
            <a:cxnLst/>
            <a:rect l="l" t="t" r="r" b="b"/>
            <a:pathLst>
              <a:path w="208305" h="208305">
                <a:moveTo>
                  <a:pt x="0" y="0"/>
                </a:moveTo>
                <a:lnTo>
                  <a:pt x="208305" y="0"/>
                </a:lnTo>
                <a:lnTo>
                  <a:pt x="208305" y="208304"/>
                </a:lnTo>
                <a:lnTo>
                  <a:pt x="0" y="208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93936" y="3375174"/>
            <a:ext cx="11649145" cy="447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Cuidado y respeto a las personas:</a:t>
            </a:r>
          </a:p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Usar la IA respetando los derechos, la privacidad y la dignidad humana.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3936" y="8950154"/>
            <a:ext cx="11649145" cy="94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Nota: Elaboración con base en el marco de competencias para estudiantes en materia de IA (Miao &amp; Cukurova, 2024), tomando como referencia el ámbito “La ética de la IA”, en su primer nivel de progresión:</a:t>
            </a: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Comprender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3936" y="1957480"/>
            <a:ext cx="1009738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Principios éticos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para el uso de la IA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498330" y="438385"/>
            <a:ext cx="4789670" cy="8994686"/>
          </a:xfrm>
          <a:custGeom>
            <a:avLst/>
            <a:gdLst/>
            <a:ahLst/>
            <a:cxnLst/>
            <a:rect l="l" t="t" r="r" b="b"/>
            <a:pathLst>
              <a:path w="4789670" h="8994686">
                <a:moveTo>
                  <a:pt x="0" y="0"/>
                </a:moveTo>
                <a:lnTo>
                  <a:pt x="4789670" y="0"/>
                </a:lnTo>
                <a:lnTo>
                  <a:pt x="4789670" y="8994686"/>
                </a:lnTo>
                <a:lnTo>
                  <a:pt x="0" y="89946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7093" y="3910208"/>
            <a:ext cx="730246" cy="740427"/>
          </a:xfrm>
          <a:custGeom>
            <a:avLst/>
            <a:gdLst/>
            <a:ahLst/>
            <a:cxnLst/>
            <a:rect l="l" t="t" r="r" b="b"/>
            <a:pathLst>
              <a:path w="730246" h="740427">
                <a:moveTo>
                  <a:pt x="0" y="0"/>
                </a:moveTo>
                <a:lnTo>
                  <a:pt x="730246" y="0"/>
                </a:lnTo>
                <a:lnTo>
                  <a:pt x="730246" y="740427"/>
                </a:lnTo>
                <a:lnTo>
                  <a:pt x="0" y="7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93936" y="3739843"/>
            <a:ext cx="14319399" cy="535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Proporcionalidad:</a:t>
            </a:r>
          </a:p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La IA debe ser adecuada al propósito y al contexto de la actividad académica.</a:t>
            </a:r>
          </a:p>
          <a:p>
            <a:pPr algn="just">
              <a:lnSpc>
                <a:spcPts val="6999"/>
              </a:lnSpc>
            </a:pPr>
            <a:endParaRPr lang="en-US" sz="6999" b="1" spc="-139">
              <a:solidFill>
                <a:srgbClr val="FFFFFF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  <a:p>
            <a:pPr algn="just">
              <a:lnSpc>
                <a:spcPts val="6999"/>
              </a:lnSpc>
            </a:pPr>
            <a:endParaRPr lang="en-US" sz="6999" b="1" spc="-139">
              <a:solidFill>
                <a:srgbClr val="FFFFFF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764863" y="9171588"/>
            <a:ext cx="1659224" cy="694109"/>
          </a:xfrm>
          <a:custGeom>
            <a:avLst/>
            <a:gdLst/>
            <a:ahLst/>
            <a:cxnLst/>
            <a:rect l="l" t="t" r="r" b="b"/>
            <a:pathLst>
              <a:path w="1659224" h="694109">
                <a:moveTo>
                  <a:pt x="0" y="0"/>
                </a:moveTo>
                <a:lnTo>
                  <a:pt x="1659224" y="0"/>
                </a:lnTo>
                <a:lnTo>
                  <a:pt x="1659224" y="694109"/>
                </a:lnTo>
                <a:lnTo>
                  <a:pt x="0" y="694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13335" y="9171588"/>
            <a:ext cx="1950145" cy="774962"/>
          </a:xfrm>
          <a:custGeom>
            <a:avLst/>
            <a:gdLst/>
            <a:ahLst/>
            <a:cxnLst/>
            <a:rect l="l" t="t" r="r" b="b"/>
            <a:pathLst>
              <a:path w="1950145" h="774962">
                <a:moveTo>
                  <a:pt x="0" y="0"/>
                </a:moveTo>
                <a:lnTo>
                  <a:pt x="1950145" y="0"/>
                </a:lnTo>
                <a:lnTo>
                  <a:pt x="1950145" y="774961"/>
                </a:lnTo>
                <a:lnTo>
                  <a:pt x="0" y="774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267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91050" y="9099243"/>
            <a:ext cx="1855155" cy="847306"/>
          </a:xfrm>
          <a:custGeom>
            <a:avLst/>
            <a:gdLst/>
            <a:ahLst/>
            <a:cxnLst/>
            <a:rect l="l" t="t" r="r" b="b"/>
            <a:pathLst>
              <a:path w="1855155" h="847306">
                <a:moveTo>
                  <a:pt x="0" y="0"/>
                </a:moveTo>
                <a:lnTo>
                  <a:pt x="1855155" y="0"/>
                </a:lnTo>
                <a:lnTo>
                  <a:pt x="1855155" y="847306"/>
                </a:lnTo>
                <a:lnTo>
                  <a:pt x="0" y="8473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92809" y="8001427"/>
            <a:ext cx="5645452" cy="3034431"/>
          </a:xfrm>
          <a:custGeom>
            <a:avLst/>
            <a:gdLst/>
            <a:ahLst/>
            <a:cxnLst/>
            <a:rect l="l" t="t" r="r" b="b"/>
            <a:pathLst>
              <a:path w="5645452" h="3034431">
                <a:moveTo>
                  <a:pt x="0" y="0"/>
                </a:moveTo>
                <a:lnTo>
                  <a:pt x="5645452" y="0"/>
                </a:lnTo>
                <a:lnTo>
                  <a:pt x="5645452" y="3034430"/>
                </a:lnTo>
                <a:lnTo>
                  <a:pt x="0" y="3034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93936" y="1957480"/>
            <a:ext cx="1009738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Principios éticos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para el uso de la 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7093" y="3910208"/>
            <a:ext cx="730246" cy="740427"/>
          </a:xfrm>
          <a:custGeom>
            <a:avLst/>
            <a:gdLst/>
            <a:ahLst/>
            <a:cxnLst/>
            <a:rect l="l" t="t" r="r" b="b"/>
            <a:pathLst>
              <a:path w="730246" h="740427">
                <a:moveTo>
                  <a:pt x="0" y="0"/>
                </a:moveTo>
                <a:lnTo>
                  <a:pt x="730246" y="0"/>
                </a:lnTo>
                <a:lnTo>
                  <a:pt x="730246" y="740427"/>
                </a:lnTo>
                <a:lnTo>
                  <a:pt x="0" y="7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93936" y="3739843"/>
            <a:ext cx="15490268" cy="358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Equidad e inclusión:</a:t>
            </a:r>
          </a:p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Reconocer y evitar sesgos o exclusiones en el uso y los resultados de la IA.</a:t>
            </a:r>
          </a:p>
          <a:p>
            <a:pPr algn="just">
              <a:lnSpc>
                <a:spcPts val="6999"/>
              </a:lnSpc>
            </a:pPr>
            <a:endParaRPr lang="en-US" sz="6999" b="1" spc="-139">
              <a:solidFill>
                <a:srgbClr val="FFFFFF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292809" y="8001427"/>
            <a:ext cx="5645452" cy="3034431"/>
          </a:xfrm>
          <a:custGeom>
            <a:avLst/>
            <a:gdLst/>
            <a:ahLst/>
            <a:cxnLst/>
            <a:rect l="l" t="t" r="r" b="b"/>
            <a:pathLst>
              <a:path w="5645452" h="3034431">
                <a:moveTo>
                  <a:pt x="0" y="0"/>
                </a:moveTo>
                <a:lnTo>
                  <a:pt x="5645452" y="0"/>
                </a:lnTo>
                <a:lnTo>
                  <a:pt x="5645452" y="3034430"/>
                </a:lnTo>
                <a:lnTo>
                  <a:pt x="0" y="3034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3936" y="1957480"/>
            <a:ext cx="1009738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Principios éticos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para el uso de la IA</a:t>
            </a:r>
          </a:p>
        </p:txBody>
      </p:sp>
      <p:sp>
        <p:nvSpPr>
          <p:cNvPr id="9" name="Freeform 9"/>
          <p:cNvSpPr/>
          <p:nvPr/>
        </p:nvSpPr>
        <p:spPr>
          <a:xfrm>
            <a:off x="13764863" y="9171588"/>
            <a:ext cx="1659224" cy="694109"/>
          </a:xfrm>
          <a:custGeom>
            <a:avLst/>
            <a:gdLst/>
            <a:ahLst/>
            <a:cxnLst/>
            <a:rect l="l" t="t" r="r" b="b"/>
            <a:pathLst>
              <a:path w="1659224" h="694109">
                <a:moveTo>
                  <a:pt x="0" y="0"/>
                </a:moveTo>
                <a:lnTo>
                  <a:pt x="1659224" y="0"/>
                </a:lnTo>
                <a:lnTo>
                  <a:pt x="1659224" y="694109"/>
                </a:lnTo>
                <a:lnTo>
                  <a:pt x="0" y="69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13335" y="9171588"/>
            <a:ext cx="1950145" cy="774962"/>
          </a:xfrm>
          <a:custGeom>
            <a:avLst/>
            <a:gdLst/>
            <a:ahLst/>
            <a:cxnLst/>
            <a:rect l="l" t="t" r="r" b="b"/>
            <a:pathLst>
              <a:path w="1950145" h="774962">
                <a:moveTo>
                  <a:pt x="0" y="0"/>
                </a:moveTo>
                <a:lnTo>
                  <a:pt x="1950145" y="0"/>
                </a:lnTo>
                <a:lnTo>
                  <a:pt x="1950145" y="774961"/>
                </a:lnTo>
                <a:lnTo>
                  <a:pt x="0" y="7749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267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91050" y="9099243"/>
            <a:ext cx="1855155" cy="847306"/>
          </a:xfrm>
          <a:custGeom>
            <a:avLst/>
            <a:gdLst/>
            <a:ahLst/>
            <a:cxnLst/>
            <a:rect l="l" t="t" r="r" b="b"/>
            <a:pathLst>
              <a:path w="1855155" h="847306">
                <a:moveTo>
                  <a:pt x="0" y="0"/>
                </a:moveTo>
                <a:lnTo>
                  <a:pt x="1855155" y="0"/>
                </a:lnTo>
                <a:lnTo>
                  <a:pt x="1855155" y="847306"/>
                </a:lnTo>
                <a:lnTo>
                  <a:pt x="0" y="847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7093" y="3910208"/>
            <a:ext cx="730246" cy="740427"/>
          </a:xfrm>
          <a:custGeom>
            <a:avLst/>
            <a:gdLst/>
            <a:ahLst/>
            <a:cxnLst/>
            <a:rect l="l" t="t" r="r" b="b"/>
            <a:pathLst>
              <a:path w="730246" h="740427">
                <a:moveTo>
                  <a:pt x="0" y="0"/>
                </a:moveTo>
                <a:lnTo>
                  <a:pt x="730246" y="0"/>
                </a:lnTo>
                <a:lnTo>
                  <a:pt x="730246" y="740427"/>
                </a:lnTo>
                <a:lnTo>
                  <a:pt x="0" y="7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93936" y="3739843"/>
            <a:ext cx="15036269" cy="358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Responsabilidad social y ambiental:</a:t>
            </a:r>
          </a:p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Considerar los impactos sociales</a:t>
            </a:r>
          </a:p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y ambientales del uso de la IA.</a:t>
            </a:r>
          </a:p>
          <a:p>
            <a:pPr algn="just">
              <a:lnSpc>
                <a:spcPts val="6999"/>
              </a:lnSpc>
            </a:pPr>
            <a:endParaRPr lang="en-US" sz="6999" b="1" spc="-139">
              <a:solidFill>
                <a:srgbClr val="FFFFFF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764863" y="9171588"/>
            <a:ext cx="1659224" cy="694109"/>
          </a:xfrm>
          <a:custGeom>
            <a:avLst/>
            <a:gdLst/>
            <a:ahLst/>
            <a:cxnLst/>
            <a:rect l="l" t="t" r="r" b="b"/>
            <a:pathLst>
              <a:path w="1659224" h="694109">
                <a:moveTo>
                  <a:pt x="0" y="0"/>
                </a:moveTo>
                <a:lnTo>
                  <a:pt x="1659224" y="0"/>
                </a:lnTo>
                <a:lnTo>
                  <a:pt x="1659224" y="694109"/>
                </a:lnTo>
                <a:lnTo>
                  <a:pt x="0" y="694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13335" y="9171588"/>
            <a:ext cx="1950145" cy="774962"/>
          </a:xfrm>
          <a:custGeom>
            <a:avLst/>
            <a:gdLst/>
            <a:ahLst/>
            <a:cxnLst/>
            <a:rect l="l" t="t" r="r" b="b"/>
            <a:pathLst>
              <a:path w="1950145" h="774962">
                <a:moveTo>
                  <a:pt x="0" y="0"/>
                </a:moveTo>
                <a:lnTo>
                  <a:pt x="1950145" y="0"/>
                </a:lnTo>
                <a:lnTo>
                  <a:pt x="1950145" y="774961"/>
                </a:lnTo>
                <a:lnTo>
                  <a:pt x="0" y="774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267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92809" y="8001427"/>
            <a:ext cx="5645452" cy="3034431"/>
          </a:xfrm>
          <a:custGeom>
            <a:avLst/>
            <a:gdLst/>
            <a:ahLst/>
            <a:cxnLst/>
            <a:rect l="l" t="t" r="r" b="b"/>
            <a:pathLst>
              <a:path w="5645452" h="3034431">
                <a:moveTo>
                  <a:pt x="0" y="0"/>
                </a:moveTo>
                <a:lnTo>
                  <a:pt x="5645452" y="0"/>
                </a:lnTo>
                <a:lnTo>
                  <a:pt x="5645452" y="3034430"/>
                </a:lnTo>
                <a:lnTo>
                  <a:pt x="0" y="3034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91050" y="9099243"/>
            <a:ext cx="1855155" cy="847306"/>
          </a:xfrm>
          <a:custGeom>
            <a:avLst/>
            <a:gdLst/>
            <a:ahLst/>
            <a:cxnLst/>
            <a:rect l="l" t="t" r="r" b="b"/>
            <a:pathLst>
              <a:path w="1855155" h="847306">
                <a:moveTo>
                  <a:pt x="0" y="0"/>
                </a:moveTo>
                <a:lnTo>
                  <a:pt x="1855155" y="0"/>
                </a:lnTo>
                <a:lnTo>
                  <a:pt x="1855155" y="847306"/>
                </a:lnTo>
                <a:lnTo>
                  <a:pt x="0" y="847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93936" y="1957480"/>
            <a:ext cx="1009738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Principios éticos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para el uso de la 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7093" y="3910208"/>
            <a:ext cx="730246" cy="740427"/>
          </a:xfrm>
          <a:custGeom>
            <a:avLst/>
            <a:gdLst/>
            <a:ahLst/>
            <a:cxnLst/>
            <a:rect l="l" t="t" r="r" b="b"/>
            <a:pathLst>
              <a:path w="730246" h="740427">
                <a:moveTo>
                  <a:pt x="0" y="0"/>
                </a:moveTo>
                <a:lnTo>
                  <a:pt x="730246" y="0"/>
                </a:lnTo>
                <a:lnTo>
                  <a:pt x="730246" y="740427"/>
                </a:lnTo>
                <a:lnTo>
                  <a:pt x="0" y="7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93936" y="3739843"/>
            <a:ext cx="15574816" cy="447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Autoría y control humano:</a:t>
            </a:r>
          </a:p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Mantener la toma de decisiones y la autoría del trabajo en manos de las personas.</a:t>
            </a:r>
          </a:p>
          <a:p>
            <a:pPr algn="just">
              <a:lnSpc>
                <a:spcPts val="6999"/>
              </a:lnSpc>
            </a:pPr>
            <a:endParaRPr lang="en-US" sz="6999" b="1" spc="-139">
              <a:solidFill>
                <a:srgbClr val="FFFFFF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292809" y="8001427"/>
            <a:ext cx="5645452" cy="3034431"/>
          </a:xfrm>
          <a:custGeom>
            <a:avLst/>
            <a:gdLst/>
            <a:ahLst/>
            <a:cxnLst/>
            <a:rect l="l" t="t" r="r" b="b"/>
            <a:pathLst>
              <a:path w="5645452" h="3034431">
                <a:moveTo>
                  <a:pt x="0" y="0"/>
                </a:moveTo>
                <a:lnTo>
                  <a:pt x="5645452" y="0"/>
                </a:lnTo>
                <a:lnTo>
                  <a:pt x="5645452" y="3034430"/>
                </a:lnTo>
                <a:lnTo>
                  <a:pt x="0" y="3034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3936" y="1957480"/>
            <a:ext cx="1009738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Principios éticos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para el uso de la IA</a:t>
            </a:r>
          </a:p>
        </p:txBody>
      </p:sp>
      <p:sp>
        <p:nvSpPr>
          <p:cNvPr id="9" name="Freeform 9"/>
          <p:cNvSpPr/>
          <p:nvPr/>
        </p:nvSpPr>
        <p:spPr>
          <a:xfrm>
            <a:off x="13764863" y="9171588"/>
            <a:ext cx="1659224" cy="694109"/>
          </a:xfrm>
          <a:custGeom>
            <a:avLst/>
            <a:gdLst/>
            <a:ahLst/>
            <a:cxnLst/>
            <a:rect l="l" t="t" r="r" b="b"/>
            <a:pathLst>
              <a:path w="1659224" h="694109">
                <a:moveTo>
                  <a:pt x="0" y="0"/>
                </a:moveTo>
                <a:lnTo>
                  <a:pt x="1659224" y="0"/>
                </a:lnTo>
                <a:lnTo>
                  <a:pt x="1659224" y="694109"/>
                </a:lnTo>
                <a:lnTo>
                  <a:pt x="0" y="69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13335" y="9171588"/>
            <a:ext cx="1950145" cy="774962"/>
          </a:xfrm>
          <a:custGeom>
            <a:avLst/>
            <a:gdLst/>
            <a:ahLst/>
            <a:cxnLst/>
            <a:rect l="l" t="t" r="r" b="b"/>
            <a:pathLst>
              <a:path w="1950145" h="774962">
                <a:moveTo>
                  <a:pt x="0" y="0"/>
                </a:moveTo>
                <a:lnTo>
                  <a:pt x="1950145" y="0"/>
                </a:lnTo>
                <a:lnTo>
                  <a:pt x="1950145" y="774961"/>
                </a:lnTo>
                <a:lnTo>
                  <a:pt x="0" y="7749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267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191050" y="9099243"/>
            <a:ext cx="1855155" cy="847306"/>
          </a:xfrm>
          <a:custGeom>
            <a:avLst/>
            <a:gdLst/>
            <a:ahLst/>
            <a:cxnLst/>
            <a:rect l="l" t="t" r="r" b="b"/>
            <a:pathLst>
              <a:path w="1855155" h="847306">
                <a:moveTo>
                  <a:pt x="0" y="0"/>
                </a:moveTo>
                <a:lnTo>
                  <a:pt x="1855155" y="0"/>
                </a:lnTo>
                <a:lnTo>
                  <a:pt x="1855155" y="847306"/>
                </a:lnTo>
                <a:lnTo>
                  <a:pt x="0" y="8473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7093" y="3910208"/>
            <a:ext cx="730246" cy="740427"/>
          </a:xfrm>
          <a:custGeom>
            <a:avLst/>
            <a:gdLst/>
            <a:ahLst/>
            <a:cxnLst/>
            <a:rect l="l" t="t" r="r" b="b"/>
            <a:pathLst>
              <a:path w="730246" h="740427">
                <a:moveTo>
                  <a:pt x="0" y="0"/>
                </a:moveTo>
                <a:lnTo>
                  <a:pt x="730246" y="0"/>
                </a:lnTo>
                <a:lnTo>
                  <a:pt x="730246" y="740427"/>
                </a:lnTo>
                <a:lnTo>
                  <a:pt x="0" y="740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16906" y="3520718"/>
            <a:ext cx="11897129" cy="535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 spc="-139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Transparencia y explicabilidad:</a:t>
            </a:r>
          </a:p>
          <a:p>
            <a:pPr algn="just">
              <a:lnSpc>
                <a:spcPts val="6999"/>
              </a:lnSpc>
            </a:pPr>
            <a:r>
              <a:rPr lang="en-US" sz="6999" b="1" spc="-139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Entender cómo y por qué una herramienta de IA produce ciertos resultados.</a:t>
            </a:r>
          </a:p>
          <a:p>
            <a:pPr algn="just">
              <a:lnSpc>
                <a:spcPts val="6999"/>
              </a:lnSpc>
            </a:pPr>
            <a:endParaRPr lang="en-US" sz="6999" b="1" spc="-139">
              <a:solidFill>
                <a:srgbClr val="FFFFFF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783601" y="421152"/>
            <a:ext cx="4504399" cy="8458966"/>
          </a:xfrm>
          <a:custGeom>
            <a:avLst/>
            <a:gdLst/>
            <a:ahLst/>
            <a:cxnLst/>
            <a:rect l="l" t="t" r="r" b="b"/>
            <a:pathLst>
              <a:path w="4504399" h="8458966">
                <a:moveTo>
                  <a:pt x="0" y="0"/>
                </a:moveTo>
                <a:lnTo>
                  <a:pt x="4504399" y="0"/>
                </a:lnTo>
                <a:lnTo>
                  <a:pt x="4504399" y="8458966"/>
                </a:lnTo>
                <a:lnTo>
                  <a:pt x="0" y="84589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3936" y="1957480"/>
            <a:ext cx="1009738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Principios éticos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para el uso de la 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68951" y="2965969"/>
            <a:ext cx="8890349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Apoyo al proceso de trabajo académico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79853" y="5029719"/>
            <a:ext cx="9719290" cy="255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Organización y estructura </a:t>
            </a:r>
          </a:p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Retroalimentación </a:t>
            </a:r>
          </a:p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Creación de materiales educativos</a:t>
            </a:r>
          </a:p>
        </p:txBody>
      </p:sp>
      <p:sp>
        <p:nvSpPr>
          <p:cNvPr id="7" name="Freeform 7"/>
          <p:cNvSpPr/>
          <p:nvPr/>
        </p:nvSpPr>
        <p:spPr>
          <a:xfrm>
            <a:off x="7152943" y="3271881"/>
            <a:ext cx="1067082" cy="1081959"/>
          </a:xfrm>
          <a:custGeom>
            <a:avLst/>
            <a:gdLst/>
            <a:ahLst/>
            <a:cxnLst/>
            <a:rect l="l" t="t" r="r" b="b"/>
            <a:pathLst>
              <a:path w="1067082" h="1081959">
                <a:moveTo>
                  <a:pt x="0" y="0"/>
                </a:moveTo>
                <a:lnTo>
                  <a:pt x="1067081" y="0"/>
                </a:lnTo>
                <a:lnTo>
                  <a:pt x="1067081" y="1081959"/>
                </a:lnTo>
                <a:lnTo>
                  <a:pt x="0" y="108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63676" y="782002"/>
            <a:ext cx="1660831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Orientaciones para el uso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de la IA en el trabajo académico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16672" y="1594950"/>
            <a:ext cx="5048786" cy="7580179"/>
            <a:chOff x="0" y="0"/>
            <a:chExt cx="6731715" cy="10106905"/>
          </a:xfrm>
        </p:grpSpPr>
        <p:sp>
          <p:nvSpPr>
            <p:cNvPr id="10" name="Freeform 10"/>
            <p:cNvSpPr/>
            <p:nvPr/>
          </p:nvSpPr>
          <p:spPr>
            <a:xfrm flipH="1">
              <a:off x="136959" y="0"/>
              <a:ext cx="6594756" cy="10106905"/>
            </a:xfrm>
            <a:custGeom>
              <a:avLst/>
              <a:gdLst/>
              <a:ahLst/>
              <a:cxnLst/>
              <a:rect l="l" t="t" r="r" b="b"/>
              <a:pathLst>
                <a:path w="6594756" h="10106905">
                  <a:moveTo>
                    <a:pt x="6594756" y="0"/>
                  </a:moveTo>
                  <a:lnTo>
                    <a:pt x="0" y="0"/>
                  </a:lnTo>
                  <a:lnTo>
                    <a:pt x="0" y="10106905"/>
                  </a:lnTo>
                  <a:lnTo>
                    <a:pt x="6594756" y="10106905"/>
                  </a:lnTo>
                  <a:lnTo>
                    <a:pt x="6594756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3219760">
              <a:off x="120946" y="3126348"/>
              <a:ext cx="1632623" cy="1126103"/>
            </a:xfrm>
            <a:custGeom>
              <a:avLst/>
              <a:gdLst/>
              <a:ahLst/>
              <a:cxnLst/>
              <a:rect l="l" t="t" r="r" b="b"/>
              <a:pathLst>
                <a:path w="1632623" h="1126103">
                  <a:moveTo>
                    <a:pt x="0" y="0"/>
                  </a:moveTo>
                  <a:lnTo>
                    <a:pt x="1632623" y="0"/>
                  </a:lnTo>
                  <a:lnTo>
                    <a:pt x="1632623" y="1126103"/>
                  </a:lnTo>
                  <a:lnTo>
                    <a:pt x="0" y="1126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57680" y="3459197"/>
              <a:ext cx="276173" cy="264781"/>
            </a:xfrm>
            <a:custGeom>
              <a:avLst/>
              <a:gdLst/>
              <a:ahLst/>
              <a:cxnLst/>
              <a:rect l="l" t="t" r="r" b="b"/>
              <a:pathLst>
                <a:path w="276173" h="264781">
                  <a:moveTo>
                    <a:pt x="0" y="0"/>
                  </a:moveTo>
                  <a:lnTo>
                    <a:pt x="276173" y="0"/>
                  </a:lnTo>
                  <a:lnTo>
                    <a:pt x="276173" y="264781"/>
                  </a:lnTo>
                  <a:lnTo>
                    <a:pt x="0" y="26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16672" y="8791336"/>
            <a:ext cx="9020234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Nota: Elaboración con base en el marco de competencias para estudiantes en materia de IA (Miao &amp; Cukurova, 2024), tomando como referencia el ámbito “La ética de la IA: Uso seguro y responsable”, en su segundo nivel de progresión: </a:t>
            </a:r>
            <a:r>
              <a:rPr lang="en-US" sz="20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Aplicar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94716" y="3327400"/>
            <a:ext cx="13318476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>
                <a:solidFill>
                  <a:srgbClr val="FDD10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Apoyo lingüístico y comunicativo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07169" y="4763575"/>
            <a:ext cx="13359591" cy="31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Práctica de idiomas</a:t>
            </a:r>
          </a:p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Corrección lingüística</a:t>
            </a:r>
          </a:p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Consulta de conceptos y lenguaje específico de la disciplina</a:t>
            </a:r>
          </a:p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Asistente en la elaboración de resúmenes</a:t>
            </a:r>
          </a:p>
        </p:txBody>
      </p:sp>
      <p:sp>
        <p:nvSpPr>
          <p:cNvPr id="7" name="Freeform 7"/>
          <p:cNvSpPr/>
          <p:nvPr/>
        </p:nvSpPr>
        <p:spPr>
          <a:xfrm>
            <a:off x="1640087" y="3194050"/>
            <a:ext cx="1067082" cy="1081959"/>
          </a:xfrm>
          <a:custGeom>
            <a:avLst/>
            <a:gdLst/>
            <a:ahLst/>
            <a:cxnLst/>
            <a:rect l="l" t="t" r="r" b="b"/>
            <a:pathLst>
              <a:path w="1067082" h="1081959">
                <a:moveTo>
                  <a:pt x="0" y="0"/>
                </a:moveTo>
                <a:lnTo>
                  <a:pt x="1067082" y="0"/>
                </a:lnTo>
                <a:lnTo>
                  <a:pt x="1067082" y="1081959"/>
                </a:lnTo>
                <a:lnTo>
                  <a:pt x="0" y="108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94297" y="7986200"/>
            <a:ext cx="11975676" cy="354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2"/>
              </a:lnSpc>
            </a:pPr>
            <a:r>
              <a:rPr lang="en-US" sz="2602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(como apoyo a la comprensión y síntesis, no como sustituto de la lectura)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3676" y="782002"/>
            <a:ext cx="1660831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Orientaciones para el uso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de la IA en el trabajo académico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764863" y="9171588"/>
            <a:ext cx="1659224" cy="694109"/>
          </a:xfrm>
          <a:custGeom>
            <a:avLst/>
            <a:gdLst/>
            <a:ahLst/>
            <a:cxnLst/>
            <a:rect l="l" t="t" r="r" b="b"/>
            <a:pathLst>
              <a:path w="1659224" h="694109">
                <a:moveTo>
                  <a:pt x="0" y="0"/>
                </a:moveTo>
                <a:lnTo>
                  <a:pt x="1659224" y="0"/>
                </a:lnTo>
                <a:lnTo>
                  <a:pt x="1659224" y="694109"/>
                </a:lnTo>
                <a:lnTo>
                  <a:pt x="0" y="694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13335" y="9171588"/>
            <a:ext cx="1950145" cy="774962"/>
          </a:xfrm>
          <a:custGeom>
            <a:avLst/>
            <a:gdLst/>
            <a:ahLst/>
            <a:cxnLst/>
            <a:rect l="l" t="t" r="r" b="b"/>
            <a:pathLst>
              <a:path w="1950145" h="774962">
                <a:moveTo>
                  <a:pt x="0" y="0"/>
                </a:moveTo>
                <a:lnTo>
                  <a:pt x="1950145" y="0"/>
                </a:lnTo>
                <a:lnTo>
                  <a:pt x="1950145" y="774961"/>
                </a:lnTo>
                <a:lnTo>
                  <a:pt x="0" y="7749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267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91050" y="9099243"/>
            <a:ext cx="1855155" cy="847306"/>
          </a:xfrm>
          <a:custGeom>
            <a:avLst/>
            <a:gdLst/>
            <a:ahLst/>
            <a:cxnLst/>
            <a:rect l="l" t="t" r="r" b="b"/>
            <a:pathLst>
              <a:path w="1855155" h="847306">
                <a:moveTo>
                  <a:pt x="0" y="0"/>
                </a:moveTo>
                <a:lnTo>
                  <a:pt x="1855155" y="0"/>
                </a:lnTo>
                <a:lnTo>
                  <a:pt x="1855155" y="847306"/>
                </a:lnTo>
                <a:lnTo>
                  <a:pt x="0" y="8473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7000">
        <p159:morph option="byObject"/>
      </p:transition>
    </mc:Choice>
    <mc:Fallback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14" y="-114568"/>
            <a:ext cx="18539883" cy="10617433"/>
            <a:chOff x="0" y="0"/>
            <a:chExt cx="4882932" cy="2796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2932" cy="2796361"/>
            </a:xfrm>
            <a:custGeom>
              <a:avLst/>
              <a:gdLst/>
              <a:ahLst/>
              <a:cxnLst/>
              <a:rect l="l" t="t" r="r" b="b"/>
              <a:pathLst>
                <a:path w="4882932" h="2796361">
                  <a:moveTo>
                    <a:pt x="0" y="0"/>
                  </a:moveTo>
                  <a:lnTo>
                    <a:pt x="4882932" y="0"/>
                  </a:lnTo>
                  <a:lnTo>
                    <a:pt x="4882932" y="2796361"/>
                  </a:lnTo>
                  <a:lnTo>
                    <a:pt x="0" y="2796361"/>
                  </a:lnTo>
                  <a:close/>
                </a:path>
              </a:pathLst>
            </a:custGeom>
            <a:solidFill>
              <a:srgbClr val="01609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2932" cy="2834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53880" y="3161827"/>
            <a:ext cx="10409601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Apoyo a la investigación académica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3880" y="5394174"/>
            <a:ext cx="872843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5000"/>
              </a:lnSpc>
              <a:buFont typeface="Arial"/>
              <a:buChar char="•"/>
            </a:pPr>
            <a:r>
              <a:rPr lang="en-US" sz="5000" b="1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Asistente de investigación</a:t>
            </a:r>
          </a:p>
        </p:txBody>
      </p:sp>
      <p:sp>
        <p:nvSpPr>
          <p:cNvPr id="7" name="Freeform 7"/>
          <p:cNvSpPr/>
          <p:nvPr/>
        </p:nvSpPr>
        <p:spPr>
          <a:xfrm>
            <a:off x="6137871" y="3467739"/>
            <a:ext cx="1067082" cy="1081959"/>
          </a:xfrm>
          <a:custGeom>
            <a:avLst/>
            <a:gdLst/>
            <a:ahLst/>
            <a:cxnLst/>
            <a:rect l="l" t="t" r="r" b="b"/>
            <a:pathLst>
              <a:path w="1067082" h="1081959">
                <a:moveTo>
                  <a:pt x="0" y="0"/>
                </a:moveTo>
                <a:lnTo>
                  <a:pt x="1067082" y="0"/>
                </a:lnTo>
                <a:lnTo>
                  <a:pt x="1067082" y="1081959"/>
                </a:lnTo>
                <a:lnTo>
                  <a:pt x="0" y="10819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039225" y="6102199"/>
            <a:ext cx="7404576" cy="35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60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(como apoyo al proceso, no como autor del trabajo)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8549489"/>
            <a:ext cx="16054048" cy="1221715"/>
            <a:chOff x="0" y="0"/>
            <a:chExt cx="1569695" cy="1194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69695" cy="119454"/>
            </a:xfrm>
            <a:custGeom>
              <a:avLst/>
              <a:gdLst/>
              <a:ahLst/>
              <a:cxnLst/>
              <a:rect l="l" t="t" r="r" b="b"/>
              <a:pathLst>
                <a:path w="1569695" h="119454">
                  <a:moveTo>
                    <a:pt x="0" y="0"/>
                  </a:moveTo>
                  <a:lnTo>
                    <a:pt x="1569695" y="0"/>
                  </a:lnTo>
                  <a:lnTo>
                    <a:pt x="1569695" y="119454"/>
                  </a:lnTo>
                  <a:lnTo>
                    <a:pt x="0" y="119454"/>
                  </a:lnTo>
                  <a:close/>
                </a:path>
              </a:pathLst>
            </a:custGeom>
            <a:solidFill>
              <a:srgbClr val="5980C3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569695" cy="138504"/>
            </a:xfrm>
            <a:prstGeom prst="rect">
              <a:avLst/>
            </a:prstGeom>
          </p:spPr>
          <p:txBody>
            <a:bodyPr lIns="29815" tIns="29815" rIns="29815" bIns="29815" rtlCol="0" anchor="ctr"/>
            <a:lstStyle/>
            <a:p>
              <a:pPr marL="0" lvl="0" indent="0" algn="ctr">
                <a:lnSpc>
                  <a:spcPts val="14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606287" y="8703298"/>
            <a:ext cx="11329430" cy="128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3"/>
              </a:lnSpc>
            </a:pPr>
            <a:r>
              <a:rPr lang="en-US" sz="271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Nota importante: </a:t>
            </a:r>
            <a:r>
              <a:rPr lang="en-US" sz="271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Cuando las interacciones con herramientas de IA (prompts) no se integren de manera visible en el producto académico, se sugiere su resguardo como evidencia del proceso de trabajo.</a:t>
            </a:r>
          </a:p>
          <a:p>
            <a:pPr algn="just">
              <a:lnSpc>
                <a:spcPts val="2048"/>
              </a:lnSpc>
            </a:pPr>
            <a:endParaRPr lang="en-US" sz="2713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816672" y="1594950"/>
            <a:ext cx="5048786" cy="7580179"/>
            <a:chOff x="0" y="0"/>
            <a:chExt cx="6731715" cy="10106905"/>
          </a:xfrm>
        </p:grpSpPr>
        <p:sp>
          <p:nvSpPr>
            <p:cNvPr id="14" name="Freeform 14"/>
            <p:cNvSpPr/>
            <p:nvPr/>
          </p:nvSpPr>
          <p:spPr>
            <a:xfrm flipH="1">
              <a:off x="136959" y="0"/>
              <a:ext cx="6594756" cy="10106905"/>
            </a:xfrm>
            <a:custGeom>
              <a:avLst/>
              <a:gdLst/>
              <a:ahLst/>
              <a:cxnLst/>
              <a:rect l="l" t="t" r="r" b="b"/>
              <a:pathLst>
                <a:path w="6594756" h="10106905">
                  <a:moveTo>
                    <a:pt x="6594756" y="0"/>
                  </a:moveTo>
                  <a:lnTo>
                    <a:pt x="0" y="0"/>
                  </a:lnTo>
                  <a:lnTo>
                    <a:pt x="0" y="10106905"/>
                  </a:lnTo>
                  <a:lnTo>
                    <a:pt x="6594756" y="10106905"/>
                  </a:lnTo>
                  <a:lnTo>
                    <a:pt x="6594756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3219760">
              <a:off x="120946" y="3126348"/>
              <a:ext cx="1632623" cy="1126103"/>
            </a:xfrm>
            <a:custGeom>
              <a:avLst/>
              <a:gdLst/>
              <a:ahLst/>
              <a:cxnLst/>
              <a:rect l="l" t="t" r="r" b="b"/>
              <a:pathLst>
                <a:path w="1632623" h="1126103">
                  <a:moveTo>
                    <a:pt x="0" y="0"/>
                  </a:moveTo>
                  <a:lnTo>
                    <a:pt x="1632623" y="0"/>
                  </a:lnTo>
                  <a:lnTo>
                    <a:pt x="1632623" y="1126103"/>
                  </a:lnTo>
                  <a:lnTo>
                    <a:pt x="0" y="1126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657680" y="3459197"/>
              <a:ext cx="276173" cy="264781"/>
            </a:xfrm>
            <a:custGeom>
              <a:avLst/>
              <a:gdLst/>
              <a:ahLst/>
              <a:cxnLst/>
              <a:rect l="l" t="t" r="r" b="b"/>
              <a:pathLst>
                <a:path w="276173" h="264781">
                  <a:moveTo>
                    <a:pt x="0" y="0"/>
                  </a:moveTo>
                  <a:lnTo>
                    <a:pt x="276173" y="0"/>
                  </a:lnTo>
                  <a:lnTo>
                    <a:pt x="276173" y="264781"/>
                  </a:lnTo>
                  <a:lnTo>
                    <a:pt x="0" y="26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363676" y="782002"/>
            <a:ext cx="16608316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 b="1" spc="108">
                <a:solidFill>
                  <a:srgbClr val="FFDE59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Orientaciones para el uso</a:t>
            </a:r>
            <a:r>
              <a:rPr lang="en-US" sz="4500" b="1" spc="108">
                <a:solidFill>
                  <a:srgbClr val="FFFFFF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de la IA en el trabajo académico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9000">
        <p159:morph option="byObject"/>
      </p:transition>
    </mc:Choice>
    <mc:Fallback>
      <p:transition spd="slow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396</Words>
  <Application>Microsoft Office PowerPoint</Application>
  <PresentationFormat>Personalizado</PresentationFormat>
  <Paragraphs>38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Neue Montreal Bold</vt:lpstr>
      <vt:lpstr>Arial</vt:lpstr>
      <vt:lpstr>Neue Montreal</vt:lpstr>
      <vt:lpstr>Open Sans</vt:lpstr>
      <vt:lpstr>Open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Orientaciones de uso de la IA en los trabajos académicos (45.72 x 60.96 cm) (27.94 x 43.18 cm) (Presentation)</dc:title>
  <cp:lastModifiedBy>Planeación</cp:lastModifiedBy>
  <cp:revision>2</cp:revision>
  <dcterms:created xsi:type="dcterms:W3CDTF">2006-08-16T00:00:00Z</dcterms:created>
  <dcterms:modified xsi:type="dcterms:W3CDTF">2026-02-05T20:31:19Z</dcterms:modified>
  <dc:identifier>DAHAeBVs4Ds</dc:identifier>
</cp:coreProperties>
</file>